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7" r:id="rId3"/>
    <p:sldId id="263" r:id="rId4"/>
    <p:sldId id="264" r:id="rId5"/>
    <p:sldId id="260" r:id="rId6"/>
    <p:sldId id="266" r:id="rId7"/>
    <p:sldId id="265" r:id="rId8"/>
    <p:sldId id="314" r:id="rId9"/>
    <p:sldId id="315" r:id="rId10"/>
    <p:sldId id="271" r:id="rId11"/>
    <p:sldId id="350" r:id="rId12"/>
    <p:sldId id="308" r:id="rId13"/>
    <p:sldId id="316" r:id="rId14"/>
    <p:sldId id="262" r:id="rId15"/>
    <p:sldId id="326" r:id="rId16"/>
    <p:sldId id="322" r:id="rId17"/>
    <p:sldId id="352" r:id="rId18"/>
    <p:sldId id="323" r:id="rId19"/>
    <p:sldId id="291" r:id="rId20"/>
    <p:sldId id="324" r:id="rId21"/>
    <p:sldId id="325" r:id="rId22"/>
    <p:sldId id="320" r:id="rId23"/>
    <p:sldId id="321" r:id="rId24"/>
    <p:sldId id="317" r:id="rId25"/>
    <p:sldId id="319" r:id="rId26"/>
    <p:sldId id="318" r:id="rId27"/>
    <p:sldId id="341" r:id="rId28"/>
    <p:sldId id="289" r:id="rId29"/>
    <p:sldId id="312" r:id="rId30"/>
    <p:sldId id="261" r:id="rId31"/>
    <p:sldId id="306" r:id="rId32"/>
    <p:sldId id="309" r:id="rId33"/>
    <p:sldId id="327" r:id="rId34"/>
    <p:sldId id="328" r:id="rId35"/>
    <p:sldId id="343" r:id="rId36"/>
    <p:sldId id="349" r:id="rId37"/>
    <p:sldId id="351" r:id="rId38"/>
    <p:sldId id="330" r:id="rId39"/>
    <p:sldId id="335" r:id="rId40"/>
    <p:sldId id="336" r:id="rId41"/>
    <p:sldId id="338" r:id="rId42"/>
    <p:sldId id="339" r:id="rId43"/>
    <p:sldId id="272" r:id="rId44"/>
    <p:sldId id="346" r:id="rId45"/>
    <p:sldId id="303" r:id="rId46"/>
    <p:sldId id="307" r:id="rId47"/>
    <p:sldId id="313" r:id="rId48"/>
    <p:sldId id="342" r:id="rId49"/>
    <p:sldId id="344" r:id="rId5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838" autoAdjust="0"/>
    <p:restoredTop sz="94660"/>
  </p:normalViewPr>
  <p:slideViewPr>
    <p:cSldViewPr snapToGrid="0">
      <p:cViewPr varScale="1">
        <p:scale>
          <a:sx n="57" d="100"/>
          <a:sy n="57" d="100"/>
        </p:scale>
        <p:origin x="66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225D-2969-4179-A572-824121F06D70}" type="datetimeFigureOut">
              <a:rPr lang="cs-CZ" smtClean="0"/>
              <a:pPr/>
              <a:t>30.01.2024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2EC0-52B8-4BB9-85A0-96A3C418BB5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317732"/>
      </p:ext>
    </p:extLst>
  </p:cSld>
  <p:clrMapOvr>
    <a:masterClrMapping/>
  </p:clrMapOvr>
  <p:transition spd="slow" advClick="0" advTm="200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225D-2969-4179-A572-824121F06D70}" type="datetimeFigureOut">
              <a:rPr lang="cs-CZ" smtClean="0"/>
              <a:pPr/>
              <a:t>30.01.2024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2EC0-52B8-4BB9-85A0-96A3C418BB5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9817973"/>
      </p:ext>
    </p:extLst>
  </p:cSld>
  <p:clrMapOvr>
    <a:masterClrMapping/>
  </p:clrMapOvr>
  <p:transition spd="slow" advClick="0" advTm="20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225D-2969-4179-A572-824121F06D70}" type="datetimeFigureOut">
              <a:rPr lang="cs-CZ" smtClean="0"/>
              <a:pPr/>
              <a:t>30.01.2024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2EC0-52B8-4BB9-85A0-96A3C418BB5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4278346"/>
      </p:ext>
    </p:extLst>
  </p:cSld>
  <p:clrMapOvr>
    <a:masterClrMapping/>
  </p:clrMapOvr>
  <p:transition spd="slow" advClick="0" advTm="20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225D-2969-4179-A572-824121F06D70}" type="datetimeFigureOut">
              <a:rPr lang="cs-CZ" smtClean="0"/>
              <a:pPr/>
              <a:t>30.01.2024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2EC0-52B8-4BB9-85A0-96A3C418BB5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7509569"/>
      </p:ext>
    </p:extLst>
  </p:cSld>
  <p:clrMapOvr>
    <a:masterClrMapping/>
  </p:clrMapOvr>
  <p:transition spd="slow" advClick="0" advTm="20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225D-2969-4179-A572-824121F06D70}" type="datetimeFigureOut">
              <a:rPr lang="cs-CZ" smtClean="0"/>
              <a:pPr/>
              <a:t>30.01.2024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2EC0-52B8-4BB9-85A0-96A3C418BB5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6475634"/>
      </p:ext>
    </p:extLst>
  </p:cSld>
  <p:clrMapOvr>
    <a:masterClrMapping/>
  </p:clrMapOvr>
  <p:transition spd="slow" advClick="0" advTm="20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225D-2969-4179-A572-824121F06D70}" type="datetimeFigureOut">
              <a:rPr lang="cs-CZ" smtClean="0"/>
              <a:pPr/>
              <a:t>30.01.2024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2EC0-52B8-4BB9-85A0-96A3C418BB5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4284382"/>
      </p:ext>
    </p:extLst>
  </p:cSld>
  <p:clrMapOvr>
    <a:masterClrMapping/>
  </p:clrMapOvr>
  <p:transition spd="slow" advClick="0" advTm="20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225D-2969-4179-A572-824121F06D70}" type="datetimeFigureOut">
              <a:rPr lang="cs-CZ" smtClean="0"/>
              <a:pPr/>
              <a:t>30.01.2024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2EC0-52B8-4BB9-85A0-96A3C418BB5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2650332"/>
      </p:ext>
    </p:extLst>
  </p:cSld>
  <p:clrMapOvr>
    <a:masterClrMapping/>
  </p:clrMapOvr>
  <p:transition spd="slow" advClick="0" advTm="20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225D-2969-4179-A572-824121F06D70}" type="datetimeFigureOut">
              <a:rPr lang="cs-CZ" smtClean="0"/>
              <a:pPr/>
              <a:t>30.01.2024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2EC0-52B8-4BB9-85A0-96A3C418BB5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6341955"/>
      </p:ext>
    </p:extLst>
  </p:cSld>
  <p:clrMapOvr>
    <a:masterClrMapping/>
  </p:clrMapOvr>
  <p:transition spd="slow" advClick="0" advTm="20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225D-2969-4179-A572-824121F06D70}" type="datetimeFigureOut">
              <a:rPr lang="cs-CZ" smtClean="0"/>
              <a:pPr/>
              <a:t>30.01.2024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2EC0-52B8-4BB9-85A0-96A3C418BB5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5755907"/>
      </p:ext>
    </p:extLst>
  </p:cSld>
  <p:clrMapOvr>
    <a:masterClrMapping/>
  </p:clrMapOvr>
  <p:transition spd="slow" advClick="0" advTm="20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225D-2969-4179-A572-824121F06D70}" type="datetimeFigureOut">
              <a:rPr lang="cs-CZ" smtClean="0"/>
              <a:pPr/>
              <a:t>30.01.2024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2EC0-52B8-4BB9-85A0-96A3C418BB5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4558923"/>
      </p:ext>
    </p:extLst>
  </p:cSld>
  <p:clrMapOvr>
    <a:masterClrMapping/>
  </p:clrMapOvr>
  <p:transition spd="slow" advClick="0" advTm="20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225D-2969-4179-A572-824121F06D70}" type="datetimeFigureOut">
              <a:rPr lang="cs-CZ" smtClean="0"/>
              <a:pPr/>
              <a:t>30.01.2024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2EC0-52B8-4BB9-85A0-96A3C418BB5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8532317"/>
      </p:ext>
    </p:extLst>
  </p:cSld>
  <p:clrMapOvr>
    <a:masterClrMapping/>
  </p:clrMapOvr>
  <p:transition spd="slow" advClick="0" advTm="20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D225D-2969-4179-A572-824121F06D70}" type="datetimeFigureOut">
              <a:rPr lang="cs-CZ" smtClean="0"/>
              <a:pPr/>
              <a:t>30.01.2024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22EC0-52B8-4BB9-85A0-96A3C418BB5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3534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20000"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podebrady@szes.cz" TargetMode="External"/><Relationship Id="rId2" Type="http://schemas.openxmlformats.org/officeDocument/2006/relationships/hyperlink" Target="http://www.seznam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Střední zemědělská škola a Střední odborná škola Poděbrady, příspěvková organizace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Adresa: 	Boučkova 355, 290 01 Poděbrady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:		325 503 170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www:		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  <a:hlinkClick r:id="rId2"/>
              </a:rPr>
              <a:t>www.szes.cz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  <a:sym typeface="Wingdings"/>
            </a:endParaRP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E-mail:	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  <a:hlinkClick r:id="rId3"/>
              </a:rPr>
              <a:t>podebrady@szes.cz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  <a:sym typeface="Wingdings"/>
            </a:endParaRP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IČ:		49535013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DIČ:		CZ49535013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IZO:		000 069 248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REDIZO:	600 007 600	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" t="1403" r="1154" b="140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75083"/>
      </p:ext>
    </p:extLst>
  </p:cSld>
  <p:clrMapOvr>
    <a:masterClrMapping/>
  </p:clrMapOvr>
  <p:transition spd="slow" advClick="0" advTm="3884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5429252" y="1128715"/>
            <a:ext cx="26146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Veřejnosprávní</a:t>
            </a: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činnost</a:t>
            </a: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231" y="3209094"/>
            <a:ext cx="5559331" cy="2968683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72" y="155654"/>
            <a:ext cx="4580055" cy="3435041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383491" y="1127494"/>
            <a:ext cx="261461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Právo a</a:t>
            </a:r>
          </a:p>
          <a:p>
            <a:pPr algn="ctr"/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veřejná správa</a:t>
            </a:r>
          </a:p>
        </p:txBody>
      </p:sp>
    </p:spTree>
    <p:extLst>
      <p:ext uri="{BB962C8B-B14F-4D97-AF65-F5344CB8AC3E}">
        <p14:creationId xmlns:p14="http://schemas.microsoft.com/office/powerpoint/2010/main" val="2037891294"/>
      </p:ext>
    </p:extLst>
  </p:cSld>
  <p:clrMapOvr>
    <a:masterClrMapping/>
  </p:clrMapOvr>
  <p:transition spd="slow" advClick="0" advTm="3740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Kamila\OneDrive - SZeŠ a SOŠ Poděbrady, p.o\SZeŠ Poděbrady\fotky do prezentace o škole\EU.jpg">
            <a:extLst>
              <a:ext uri="{FF2B5EF4-FFF2-40B4-BE49-F238E27FC236}">
                <a16:creationId xmlns:a16="http://schemas.microsoft.com/office/drawing/2014/main" id="{C2A5FF6D-F440-46BC-817D-8EA02EF05C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 bwMode="auto">
          <a:xfrm>
            <a:off x="0" y="0"/>
            <a:ext cx="5844202" cy="328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6000042-44D3-4EB7-A4BB-BFE67F943F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1" b="18498"/>
          <a:stretch/>
        </p:blipFill>
        <p:spPr>
          <a:xfrm>
            <a:off x="1663814" y="2648629"/>
            <a:ext cx="7480186" cy="4209371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13058"/>
      </p:ext>
    </p:extLst>
  </p:cSld>
  <p:clrMapOvr>
    <a:masterClrMapping/>
  </p:clrMapOvr>
  <p:transition spd="slow" advClick="0" advTm="374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486402" y="1477108"/>
            <a:ext cx="2602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Veterinářství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04" y="283681"/>
            <a:ext cx="5397500" cy="3035300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243" y="2247274"/>
            <a:ext cx="3644899" cy="432704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7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9905469"/>
      </p:ext>
    </p:extLst>
  </p:cSld>
  <p:clrMapOvr>
    <a:masterClrMapping/>
  </p:clrMapOvr>
  <p:transition spd="slow" advClick="0" advTm="4047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14695341_1044515622334714_1221791540247303468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2514" y="365128"/>
            <a:ext cx="4120952" cy="5494602"/>
          </a:xfr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3466" y="2749882"/>
            <a:ext cx="4116873" cy="3415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6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4255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475" y="2888168"/>
            <a:ext cx="4407998" cy="3305999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4" y="267630"/>
            <a:ext cx="4401015" cy="3300761"/>
          </a:xfrm>
        </p:spPr>
      </p:pic>
      <p:sp>
        <p:nvSpPr>
          <p:cNvPr id="8" name="TextovéPole 7"/>
          <p:cNvSpPr txBox="1"/>
          <p:nvPr/>
        </p:nvSpPr>
        <p:spPr>
          <a:xfrm>
            <a:off x="5452948" y="1137426"/>
            <a:ext cx="2653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Odborné učebny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802890" y="3958685"/>
            <a:ext cx="2732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22 učeben,</a:t>
            </a:r>
          </a:p>
          <a:p>
            <a:r>
              <a:rPr lang="cs-CZ" sz="2400" dirty="0"/>
              <a:t>z toho 16 odborných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377017"/>
      </p:ext>
    </p:extLst>
  </p:cSld>
  <p:clrMapOvr>
    <a:masterClrMapping/>
  </p:clrMapOvr>
  <p:transition spd="slow" advClick="0" advTm="3879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Multimediální laboratoř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92" y="1502240"/>
            <a:ext cx="6580001" cy="4935001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7" y="0"/>
            <a:ext cx="9186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7932574"/>
      </p:ext>
    </p:extLst>
  </p:cSld>
  <p:clrMapOvr>
    <a:masterClrMapping/>
  </p:clrMapOvr>
  <p:transition spd="slow" advClick="0" advTm="4057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91996B1C-84A9-4787-B30D-C96E9B3D8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223"/>
          <a:stretch/>
        </p:blipFill>
        <p:spPr>
          <a:xfrm>
            <a:off x="0" y="657035"/>
            <a:ext cx="9144000" cy="5543929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2" y="0"/>
            <a:ext cx="9186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407037"/>
      </p:ext>
    </p:extLst>
  </p:cSld>
  <p:clrMapOvr>
    <a:masterClrMapping/>
  </p:clrMapOvr>
  <p:transition spd="slow" advClick="0" advTm="3965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8591" y="189571"/>
            <a:ext cx="7886700" cy="1325563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Ekologická zahrada školy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833" y="3021981"/>
            <a:ext cx="4191238" cy="3144632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06" y="1146637"/>
            <a:ext cx="4595227" cy="344766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2" y="-20051"/>
            <a:ext cx="9186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0207838"/>
      </p:ext>
    </p:extLst>
  </p:cSld>
  <p:clrMapOvr>
    <a:masterClrMapping/>
  </p:clrMapOvr>
  <p:transition spd="slow" advClick="0" advTm="3965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0202" y="312852"/>
            <a:ext cx="7886700" cy="1325563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Ekologická zahrada školy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717" y="2595378"/>
            <a:ext cx="4804427" cy="3604699"/>
          </a:xfrm>
          <a:prstGeom prst="rect">
            <a:avLst/>
          </a:prstGeom>
        </p:spPr>
      </p:pic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45" y="1349297"/>
            <a:ext cx="4308049" cy="3231036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6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299070"/>
      </p:ext>
    </p:extLst>
  </p:cSld>
  <p:clrMapOvr>
    <a:masterClrMapping/>
  </p:clrMapOvr>
  <p:transition spd="slow" advClick="0" advTm="4033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Drobnochov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školy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17" y="1417426"/>
            <a:ext cx="4333876" cy="3250407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7" y="3164110"/>
            <a:ext cx="4496190" cy="337136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2" y="0"/>
            <a:ext cx="9186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549987"/>
      </p:ext>
    </p:extLst>
  </p:cSld>
  <p:clrMapOvr>
    <a:masterClrMapping/>
  </p:clrMapOvr>
  <p:transition spd="slow" advClick="0" advTm="3962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1671B27-7FDC-49F7-9998-7B1D919DF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A137D4D-A1A9-42C8-9124-6F13619505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68" t="9152" r="10478" b="8800"/>
          <a:stretch/>
        </p:blipFill>
        <p:spPr bwMode="auto">
          <a:xfrm>
            <a:off x="-405391" y="365128"/>
            <a:ext cx="9549392" cy="5811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" t="1403" r="1154" b="140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21373"/>
      </p:ext>
    </p:extLst>
  </p:cSld>
  <p:clrMapOvr>
    <a:masterClrMapping/>
  </p:clrMapOvr>
  <p:transition spd="slow" advClick="0" advTm="3672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Školní statek Poděbrady</a:t>
            </a:r>
            <a:r>
              <a:rPr lang="cs-CZ" b="1" dirty="0"/>
              <a:t> </a:t>
            </a:r>
          </a:p>
        </p:txBody>
      </p:sp>
      <p:pic>
        <p:nvPicPr>
          <p:cNvPr id="15" name="Zástupný symbol pro obsah 1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48" y="1437285"/>
            <a:ext cx="4329641" cy="3247231"/>
          </a:xfr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3128964"/>
            <a:ext cx="4108448" cy="308133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7" y="0"/>
            <a:ext cx="9186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19301"/>
      </p:ext>
    </p:extLst>
  </p:cSld>
  <p:clrMapOvr>
    <a:masterClrMapping/>
  </p:clrMapOvr>
  <p:transition spd="slow" advClick="0" advTm="3983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3" y="-833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0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r="7870"/>
          <a:stretch>
            <a:fillRect/>
          </a:stretch>
        </p:blipFill>
        <p:spPr bwMode="auto">
          <a:xfrm>
            <a:off x="183357" y="88569"/>
            <a:ext cx="8844195" cy="668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4"/>
          <p:cNvSpPr txBox="1">
            <a:spLocks/>
          </p:cNvSpPr>
          <p:nvPr/>
        </p:nvSpPr>
        <p:spPr bwMode="auto">
          <a:xfrm>
            <a:off x="0" y="6172490"/>
            <a:ext cx="9190080" cy="406123"/>
          </a:xfrm>
          <a:prstGeom prst="rect">
            <a:avLst/>
          </a:prstGeom>
          <a:solidFill>
            <a:srgbClr val="FFFFFF">
              <a:alpha val="34118"/>
            </a:srgbClr>
          </a:solidFill>
          <a:ln>
            <a:noFill/>
          </a:ln>
        </p:spPr>
        <p:txBody>
          <a:bodyPr lIns="82945" tIns="41473" rIns="82945" bIns="41473">
            <a:normAutofit/>
          </a:bodyPr>
          <a:lstStyle>
            <a:lvl1pPr marL="188913" indent="-188913" algn="l" defTabSz="755650" rtl="0" eaLnBrk="0" fontAlgn="base" hangingPunct="0">
              <a:lnSpc>
                <a:spcPct val="90000"/>
              </a:lnSpc>
              <a:spcBef>
                <a:spcPts val="82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188913" algn="l" defTabSz="755650" rtl="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563" indent="-188913" algn="l" defTabSz="755650" rtl="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388" indent="-188913" algn="l" defTabSz="755650" rtl="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213" indent="-188913" algn="l" defTabSz="755650" rtl="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9071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084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5097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3110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791" eaLnBrk="1" fontAlgn="auto" hangingPunct="1">
              <a:spcBef>
                <a:spcPts val="750"/>
              </a:spcBef>
              <a:spcAft>
                <a:spcPts val="0"/>
              </a:spcAft>
              <a:buNone/>
              <a:defRPr/>
            </a:pPr>
            <a:r>
              <a:rPr lang="cs-CZ" sz="2100" b="1" dirty="0"/>
              <a:t>Seznámení s traktorem NEW HOLLAND T 7,250</a:t>
            </a:r>
          </a:p>
        </p:txBody>
      </p:sp>
      <p:pic>
        <p:nvPicPr>
          <p:cNvPr id="43012" name="Zástupný symbol pro obsah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536" y="162737"/>
            <a:ext cx="3833280" cy="287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3870818"/>
      </p:ext>
    </p:extLst>
  </p:cSld>
  <p:clrMapOvr>
    <a:masterClrMapping/>
  </p:clrMapOvr>
  <p:transition spd="slow" advClick="0" advTm="3745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Domov mládeže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15" y="3217178"/>
            <a:ext cx="4015317" cy="301148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169" y="1237473"/>
            <a:ext cx="3857626" cy="2893220"/>
          </a:xfrm>
          <a:prstGeom prst="rect">
            <a:avLst/>
          </a:prstGeom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7260883"/>
      </p:ext>
    </p:extLst>
  </p:cSld>
  <p:clrMapOvr>
    <a:masterClrMapping/>
  </p:clrMapOvr>
  <p:transition spd="slow" advClick="0" advTm="3735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Domov mládeže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2" y="3187565"/>
            <a:ext cx="4527552" cy="301481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164" y="1506943"/>
            <a:ext cx="4527043" cy="3014478"/>
          </a:xfrm>
          <a:prstGeom prst="rect">
            <a:avLst/>
          </a:prstGeom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0131101"/>
      </p:ext>
    </p:extLst>
  </p:cSld>
  <p:clrMapOvr>
    <a:masterClrMapping/>
  </p:clrMapOvr>
  <p:transition spd="slow" advClick="0" advTm="4312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Další vybavení školy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48" y="1368426"/>
            <a:ext cx="4058179" cy="3043634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638" y="2886075"/>
            <a:ext cx="4601210" cy="345090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929188" y="1685925"/>
            <a:ext cx="2671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Jídelna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57252" y="4957765"/>
            <a:ext cx="2600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/>
              <a:t>          </a:t>
            </a: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Kiosek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0507480"/>
      </p:ext>
    </p:extLst>
  </p:cSld>
  <p:clrMapOvr>
    <a:masterClrMapping/>
  </p:clrMapOvr>
  <p:transition spd="slow" advClick="0" advTm="4195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08" y="385365"/>
            <a:ext cx="4501092" cy="337582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350" y="2786062"/>
            <a:ext cx="4495802" cy="337185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257800" y="1140857"/>
            <a:ext cx="2457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Aula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100140" y="4471988"/>
            <a:ext cx="2486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        </a:t>
            </a: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Knihovna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2091253"/>
      </p:ext>
    </p:extLst>
  </p:cSld>
  <p:clrMapOvr>
    <a:masterClrMapping/>
  </p:clrMapOvr>
  <p:transition spd="slow" advClick="0" advTm="3998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86" y="271463"/>
            <a:ext cx="4390691" cy="3293018"/>
          </a:xfrm>
        </p:spPr>
      </p:pic>
      <p:sp>
        <p:nvSpPr>
          <p:cNvPr id="8" name="TextovéPole 7"/>
          <p:cNvSpPr txBox="1"/>
          <p:nvPr/>
        </p:nvSpPr>
        <p:spPr>
          <a:xfrm>
            <a:off x="4714877" y="1290323"/>
            <a:ext cx="2628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Tělocvična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69261" y="5494668"/>
            <a:ext cx="2443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Sportovní areál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380C733-9CC9-4FCE-8224-C7CC84D83F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423" y="2249940"/>
            <a:ext cx="6131577" cy="4598683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7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9605186"/>
      </p:ext>
    </p:extLst>
  </p:cSld>
  <p:clrMapOvr>
    <a:masterClrMapping/>
  </p:clrMapOvr>
  <p:transition spd="slow" advClick="0" advTm="4103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Sportovní kurzy</a:t>
            </a:r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10" y="1382712"/>
            <a:ext cx="4301067" cy="3225800"/>
          </a:xfrm>
        </p:spPr>
      </p:pic>
      <p:sp>
        <p:nvSpPr>
          <p:cNvPr id="13" name="TextovéPole 12"/>
          <p:cNvSpPr txBox="1"/>
          <p:nvPr/>
        </p:nvSpPr>
        <p:spPr>
          <a:xfrm>
            <a:off x="5014913" y="1785940"/>
            <a:ext cx="285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Vodácký kurz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971552" y="5143502"/>
            <a:ext cx="328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                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Lyžařský kurz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247" y="3101118"/>
            <a:ext cx="4283001" cy="3214770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06579"/>
      </p:ext>
    </p:extLst>
  </p:cSld>
  <p:clrMapOvr>
    <a:masterClrMapping/>
  </p:clrMapOvr>
  <p:transition spd="slow" advClick="0" advTm="3694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486402" y="1477108"/>
            <a:ext cx="2602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Praxe žáků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4" y="132633"/>
            <a:ext cx="4874658" cy="3655994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252" y="3077737"/>
            <a:ext cx="4882149" cy="366161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5789359"/>
      </p:ext>
    </p:extLst>
  </p:cSld>
  <p:clrMapOvr>
    <a:masterClrMapping/>
  </p:clrMapOvr>
  <p:transition spd="slow" advClick="0" advTm="4552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486402" y="1477108"/>
            <a:ext cx="2602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Praxe žáků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0" y="301165"/>
            <a:ext cx="5397500" cy="3657600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441" y="3676354"/>
            <a:ext cx="5397500" cy="30353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9753552"/>
      </p:ext>
    </p:extLst>
  </p:cSld>
  <p:clrMapOvr>
    <a:masterClrMapping/>
  </p:clrMapOvr>
  <p:transition spd="slow" advClick="0" advTm="3806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51" y="151538"/>
            <a:ext cx="8739898" cy="6554924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9478477"/>
      </p:ext>
    </p:extLst>
  </p:cSld>
  <p:clrMapOvr>
    <a:masterClrMapping/>
  </p:clrMapOvr>
  <p:transition spd="slow" advClick="0" advTm="4243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Odborné praxe žáků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735982" y="1362540"/>
            <a:ext cx="741556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Školní statek Středočeského kraje, statek Poděbrady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ZEAS Oskořínek a. s.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Petr Hampl – akvaristika, chovatelské potřeby, Nymburk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Jezdecký klub, Poděbrady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ZZN Polabí a. s.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Ing. Karel Horák, Žehuň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Poděbradská blata a. s., Poděbrady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Družstvo vlastníků Krchleby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 Bečváry a. s.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Zemědělská společnost Sloveč a. s., Městec Králové</a:t>
            </a:r>
          </a:p>
          <a:p>
            <a:pPr marL="342900" indent="-342900">
              <a:buAutoNum type="arabicPeriod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Zemědělská a.s., Chorušice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Montamilk s.r.o., Kamenné Zboží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Polabské mlékárny a.s.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Pěstitel Stratov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Biofarma Košík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LIPRA PORK a.s., Rovensko pod Troskami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VLL s. r. o., Lysá nad Labem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/>
              <a:t>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" t="1403" r="1154" b="1403"/>
          <a:stretch/>
        </p:blipFill>
        <p:spPr>
          <a:xfrm>
            <a:off x="0" y="0"/>
            <a:ext cx="9184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09260"/>
      </p:ext>
    </p:extLst>
  </p:cSld>
  <p:clrMapOvr>
    <a:masterClrMapping/>
  </p:clrMapOvr>
  <p:transition spd="slow" advClick="0" advTm="4081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" t="1403" r="1154" b="1403"/>
          <a:stretch/>
        </p:blipFill>
        <p:spPr>
          <a:xfrm>
            <a:off x="-40538" y="0"/>
            <a:ext cx="9184538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Odborné praxe žáků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735981" y="1362541"/>
            <a:ext cx="741556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Veterinární nemocnice Český Brod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Veterinární klinika SOCRATES, Nymburk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Stanice pro handicapované živočichy, Poděbrady – Pátek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ZOO Chleby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AAVET Veterinární nemocnice a ambulance, Praha 10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Veterinární klinika Brandýs n. Labem a její pobočky (Čelákovice, Stará Boleslav, Horní Počernice, Praha – Karlín)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Veterinární klinika U Kašpara, Kolín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Veterinární klinika ANUBIS, Kutná Hora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Veterinární ošetřovna MVDr. Tomáš Černík, Poděbrady – Velké Zboží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Veterinární ordinace MVDr. Jan Bartoněk, Poděbrady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Městský úřad Poděbrady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Okresní soud v Nymburce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Polabské muzeum Poděbrady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Speciální základní škola, Poděbrady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Domov pro seniory, Rožďalovice</a:t>
            </a:r>
          </a:p>
          <a:p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0886299"/>
      </p:ext>
    </p:extLst>
  </p:cSld>
  <p:clrMapOvr>
    <a:masterClrMapping/>
  </p:clrMapOvr>
  <p:transition spd="slow" advClick="0" advTm="3963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Centrum odborné přípravy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4811385" y="1825625"/>
            <a:ext cx="3588336" cy="4351338"/>
          </a:xfrm>
        </p:spPr>
        <p:txBody>
          <a:bodyPr/>
          <a:lstStyle/>
          <a:p>
            <a:pPr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65113" indent="0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SZeŠ a SOŠ Poděbrady je Centrem odborné přípravy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MZe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ČR a obdržela dotaci na zakoupení učebních pomůcek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17" y="2513494"/>
            <a:ext cx="4508468" cy="345137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5932139"/>
      </p:ext>
    </p:extLst>
  </p:cSld>
  <p:clrMapOvr>
    <a:masterClrMapping/>
  </p:clrMapOvr>
  <p:transition spd="slow" advClick="0" advTm="3877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Reprezentace školy na výstavách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4" y="1462089"/>
            <a:ext cx="4294981" cy="3221236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19" y="3072709"/>
            <a:ext cx="4415471" cy="3311603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7" y="0"/>
            <a:ext cx="9186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3089212"/>
      </p:ext>
    </p:extLst>
  </p:cSld>
  <p:clrMapOvr>
    <a:masterClrMapping/>
  </p:clrMapOvr>
  <p:transition spd="slow" advClick="0" advTm="4145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Výstavy chovatelů skotu</a:t>
            </a: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91" y="1686927"/>
            <a:ext cx="3462977" cy="230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91" y="4172844"/>
            <a:ext cx="3481387" cy="210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3" y="1504950"/>
            <a:ext cx="4010025" cy="266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670" y="4357689"/>
            <a:ext cx="233362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6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938698"/>
      </p:ext>
    </p:extLst>
  </p:cSld>
  <p:clrMapOvr>
    <a:masterClrMapping/>
  </p:clrMapOvr>
  <p:transition spd="slow" advClick="0" advTm="4146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ondr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4002" y="199759"/>
            <a:ext cx="8651875" cy="6488908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2" y="0"/>
            <a:ext cx="9186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2231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Times New Roman" pitchFamily="18" charset="0"/>
                <a:cs typeface="Times New Roman" pitchFamily="18" charset="0"/>
              </a:rPr>
              <a:t>Erasmus+ 2006-2023</a:t>
            </a:r>
          </a:p>
        </p:txBody>
      </p:sp>
      <p:pic>
        <p:nvPicPr>
          <p:cNvPr id="4" name="Zástupný symbol pro obsah 3" descr="P10000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10129" y="1825625"/>
            <a:ext cx="6523745" cy="4351338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3521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9DF71D3B-E5DB-465A-8289-AC113D04B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8395" y="545232"/>
            <a:ext cx="4597691" cy="1325563"/>
          </a:xfrm>
        </p:spPr>
        <p:txBody>
          <a:bodyPr>
            <a:normAutofit/>
          </a:bodyPr>
          <a:lstStyle/>
          <a:p>
            <a:r>
              <a:rPr lang="cs-CZ" sz="3600" dirty="0"/>
              <a:t>Během posledních 5 let jsme navštívili: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32EF0393-92EF-494B-9899-61C7055EE6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372" y="2416029"/>
            <a:ext cx="5922628" cy="4441971"/>
          </a:xfrm>
          <a:prstGeom prst="rect">
            <a:avLst/>
          </a:prstGeom>
        </p:spPr>
      </p:pic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6E2BF94A-92AA-49D9-8814-51C84ECAEC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0083" y="727538"/>
            <a:ext cx="4352925" cy="3264693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794FF59A-FBF5-4213-9F5D-8D64D9E0A8CA}"/>
              </a:ext>
            </a:extLst>
          </p:cNvPr>
          <p:cNvSpPr txBox="1"/>
          <p:nvPr/>
        </p:nvSpPr>
        <p:spPr>
          <a:xfrm>
            <a:off x="4807152" y="1584470"/>
            <a:ext cx="2818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Španělsko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6B00141-A779-499D-959B-76AB437120AC}"/>
              </a:ext>
            </a:extLst>
          </p:cNvPr>
          <p:cNvSpPr txBox="1"/>
          <p:nvPr/>
        </p:nvSpPr>
        <p:spPr>
          <a:xfrm>
            <a:off x="4773335" y="1584470"/>
            <a:ext cx="2818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Rumunsko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7DF9E029-D8ED-408C-BC0D-27EFA8E2ED4C}"/>
              </a:ext>
            </a:extLst>
          </p:cNvPr>
          <p:cNvSpPr txBox="1"/>
          <p:nvPr/>
        </p:nvSpPr>
        <p:spPr>
          <a:xfrm>
            <a:off x="4698096" y="1579425"/>
            <a:ext cx="2818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Norsko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4F3F9AAE-0AB1-4A13-B8AD-C06AE2C9A0B8}"/>
              </a:ext>
            </a:extLst>
          </p:cNvPr>
          <p:cNvSpPr txBox="1"/>
          <p:nvPr/>
        </p:nvSpPr>
        <p:spPr>
          <a:xfrm>
            <a:off x="4664279" y="1574380"/>
            <a:ext cx="2818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Turecko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38259A75-8FE7-43FC-8EA8-B6C792FD122B}"/>
              </a:ext>
            </a:extLst>
          </p:cNvPr>
          <p:cNvSpPr txBox="1"/>
          <p:nvPr/>
        </p:nvSpPr>
        <p:spPr>
          <a:xfrm>
            <a:off x="4865873" y="1579425"/>
            <a:ext cx="2818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Německo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F5F615C-378E-4516-B1EE-FCA73E93AEFA}"/>
              </a:ext>
            </a:extLst>
          </p:cNvPr>
          <p:cNvSpPr txBox="1"/>
          <p:nvPr/>
        </p:nvSpPr>
        <p:spPr>
          <a:xfrm>
            <a:off x="4157167" y="1579425"/>
            <a:ext cx="4118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Island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EEB34CF5-8CDE-4BD1-B7B6-DD7CC8144AF2}"/>
              </a:ext>
            </a:extLst>
          </p:cNvPr>
          <p:cNvSpPr txBox="1"/>
          <p:nvPr/>
        </p:nvSpPr>
        <p:spPr>
          <a:xfrm>
            <a:off x="4215888" y="1569335"/>
            <a:ext cx="4118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Řecko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74270680-8CE1-46BD-A91E-34ED445421BF}"/>
              </a:ext>
            </a:extLst>
          </p:cNvPr>
          <p:cNvSpPr txBox="1"/>
          <p:nvPr/>
        </p:nvSpPr>
        <p:spPr>
          <a:xfrm>
            <a:off x="4077471" y="1584470"/>
            <a:ext cx="4118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Severní Makedonii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02FDD2D6-2CE3-4D93-B7C7-52239C71C645}"/>
              </a:ext>
            </a:extLst>
          </p:cNvPr>
          <p:cNvSpPr txBox="1"/>
          <p:nvPr/>
        </p:nvSpPr>
        <p:spPr>
          <a:xfrm>
            <a:off x="4126652" y="1579425"/>
            <a:ext cx="4118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Francii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334D1FE0-84CE-4D17-B216-2952634176EF}"/>
              </a:ext>
            </a:extLst>
          </p:cNvPr>
          <p:cNvSpPr txBox="1"/>
          <p:nvPr/>
        </p:nvSpPr>
        <p:spPr>
          <a:xfrm>
            <a:off x="4111118" y="1574380"/>
            <a:ext cx="4118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Holandsko</a:t>
            </a:r>
          </a:p>
        </p:txBody>
      </p:sp>
    </p:spTree>
    <p:extLst>
      <p:ext uri="{BB962C8B-B14F-4D97-AF65-F5344CB8AC3E}">
        <p14:creationId xmlns:p14="http://schemas.microsoft.com/office/powerpoint/2010/main" val="3843183101"/>
      </p:ext>
    </p:extLst>
  </p:cSld>
  <p:clrMapOvr>
    <a:masterClrMapping/>
  </p:clrMapOvr>
  <p:transition spd="slow" advClick="0" advTm="352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2" y="2656182"/>
            <a:ext cx="4719638" cy="3539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799839" y="970747"/>
            <a:ext cx="2171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cs typeface="Times New Roman" panose="02020603050405020304" pitchFamily="18" charset="0"/>
              </a:rPr>
              <a:t>Itálie ekologická farma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78769"/>
            <a:ext cx="4822855" cy="3617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88" y="325952"/>
            <a:ext cx="5222063" cy="250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4452441"/>
      </p:ext>
    </p:extLst>
  </p:cSld>
  <p:clrMapOvr>
    <a:masterClrMapping/>
  </p:clrMapOvr>
  <p:transition spd="slow" advClick="0" advTm="3602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5429252" y="1128715"/>
            <a:ext cx="2614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Odborné exkurze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52" y="3094464"/>
            <a:ext cx="4572001" cy="342900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32" y="301083"/>
            <a:ext cx="4783875" cy="358790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7946081"/>
      </p:ext>
    </p:extLst>
  </p:cSld>
  <p:clrMapOvr>
    <a:masterClrMapping/>
  </p:clrMapOvr>
  <p:transition spd="slow" advClick="0" advTm="4132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40" y="104429"/>
            <a:ext cx="8865523" cy="6649142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7391039"/>
      </p:ext>
    </p:extLst>
  </p:cSld>
  <p:clrMapOvr>
    <a:masterClrMapping/>
  </p:clrMapOvr>
  <p:transition spd="slow" advClick="0" advTm="3965"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5429252" y="1128715"/>
            <a:ext cx="2614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Odborné exkurze</a:t>
            </a:r>
          </a:p>
        </p:txBody>
      </p:sp>
      <p:pic>
        <p:nvPicPr>
          <p:cNvPr id="13" name="Zástupný symbol pro obsah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70" y="2875022"/>
            <a:ext cx="4685087" cy="3513815"/>
          </a:xfr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05" y="247650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552069"/>
      </p:ext>
    </p:extLst>
  </p:cSld>
  <p:clrMapOvr>
    <a:masterClrMapping/>
  </p:clrMapOvr>
  <p:transition spd="slow" advClick="0" advTm="3995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5429252" y="1128715"/>
            <a:ext cx="2614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Odborné exkurze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446" y="2884993"/>
            <a:ext cx="4997321" cy="3747991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82" y="245326"/>
            <a:ext cx="4763205" cy="357240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7000751"/>
      </p:ext>
    </p:extLst>
  </p:cSld>
  <p:clrMapOvr>
    <a:masterClrMapping/>
  </p:clrMapOvr>
  <p:transition spd="slow" advClick="0" advTm="3573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5429252" y="1128715"/>
            <a:ext cx="2614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Odborné exkurze</a:t>
            </a: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332" y="2598235"/>
            <a:ext cx="4756771" cy="3567578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03" y="243321"/>
            <a:ext cx="4730793" cy="3548095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0810611"/>
      </p:ext>
    </p:extLst>
  </p:cSld>
  <p:clrMapOvr>
    <a:masterClrMapping/>
  </p:clrMapOvr>
  <p:transition spd="slow" advClick="0" advTm="4136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Zahraniční spolupráce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AOC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Oost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Gezellenlaan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16, 7005 AZ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Doetinchem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Holandsko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663" y="2481261"/>
            <a:ext cx="2886075" cy="38481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2840832"/>
            <a:ext cx="4171950" cy="3128963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7826104"/>
      </p:ext>
    </p:extLst>
  </p:cSld>
  <p:clrMapOvr>
    <a:masterClrMapping/>
  </p:clrMapOvr>
  <p:transition spd="slow" advClick="0" advTm="4545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Zahraniční spolupráce</a:t>
            </a:r>
          </a:p>
        </p:txBody>
      </p:sp>
      <p:pic>
        <p:nvPicPr>
          <p:cNvPr id="8" name="Zástupný symbol pro obsah 7" descr="IMG_20181002_1051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51413" y="2379417"/>
            <a:ext cx="5801784" cy="4351338"/>
          </a:xfr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833072" y="1272135"/>
            <a:ext cx="4670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/>
              <a:t>Legta</a:t>
            </a:r>
            <a:r>
              <a:rPr lang="cs-CZ" dirty="0"/>
              <a:t> de </a:t>
            </a:r>
            <a:r>
              <a:rPr lang="cs-CZ" dirty="0" err="1"/>
              <a:t>Fontaines</a:t>
            </a:r>
            <a:r>
              <a:rPr lang="cs-CZ" dirty="0"/>
              <a:t> – </a:t>
            </a:r>
            <a:r>
              <a:rPr lang="cs-CZ" dirty="0" err="1"/>
              <a:t>Lycée</a:t>
            </a:r>
            <a:r>
              <a:rPr lang="cs-CZ" dirty="0"/>
              <a:t> </a:t>
            </a:r>
            <a:r>
              <a:rPr lang="cs-CZ" dirty="0" err="1"/>
              <a:t>du</a:t>
            </a:r>
            <a:r>
              <a:rPr lang="cs-CZ" dirty="0"/>
              <a:t> </a:t>
            </a:r>
            <a:r>
              <a:rPr lang="cs-CZ" dirty="0" err="1"/>
              <a:t>agricole</a:t>
            </a:r>
            <a:endParaRPr lang="cs-CZ" dirty="0"/>
          </a:p>
          <a:p>
            <a:r>
              <a:rPr lang="cs-CZ" dirty="0"/>
              <a:t>ARRAS - </a:t>
            </a:r>
            <a:r>
              <a:rPr lang="cs-CZ" dirty="0" err="1"/>
              <a:t>Lycée</a:t>
            </a:r>
            <a:r>
              <a:rPr lang="cs-CZ" dirty="0"/>
              <a:t> </a:t>
            </a:r>
            <a:r>
              <a:rPr lang="cs-CZ" dirty="0" err="1"/>
              <a:t>du</a:t>
            </a:r>
            <a:r>
              <a:rPr lang="cs-CZ" dirty="0"/>
              <a:t> </a:t>
            </a:r>
            <a:r>
              <a:rPr lang="cs-CZ" dirty="0" err="1"/>
              <a:t>agricole</a:t>
            </a:r>
            <a:r>
              <a:rPr lang="cs-CZ" dirty="0"/>
              <a:t>  </a:t>
            </a:r>
          </a:p>
        </p:txBody>
      </p:sp>
      <p:sp>
        <p:nvSpPr>
          <p:cNvPr id="6" name="Obdélník 5"/>
          <p:cNvSpPr/>
          <p:nvPr/>
        </p:nvSpPr>
        <p:spPr>
          <a:xfrm>
            <a:off x="628650" y="194831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Vzájemná výměna žáků s cílem poznat odlišnosti kultury a zemědělství v partnerských zemích. Navštívili jsme školní statky, inseminační centrum, největší zemědělskou výstavu </a:t>
            </a:r>
            <a:r>
              <a:rPr lang="cs-CZ" dirty="0" err="1"/>
              <a:t>Sommet</a:t>
            </a:r>
            <a:r>
              <a:rPr lang="cs-CZ" dirty="0"/>
              <a:t> de </a:t>
            </a:r>
            <a:r>
              <a:rPr lang="cs-CZ" dirty="0" err="1"/>
              <a:t>elevage</a:t>
            </a:r>
            <a:r>
              <a:rPr lang="cs-CZ" dirty="0"/>
              <a:t> v </a:t>
            </a:r>
            <a:r>
              <a:rPr lang="cs-CZ" dirty="0" err="1"/>
              <a:t>Clermont</a:t>
            </a:r>
            <a:r>
              <a:rPr lang="cs-CZ" dirty="0"/>
              <a:t> </a:t>
            </a:r>
            <a:r>
              <a:rPr lang="cs-CZ" dirty="0" err="1"/>
              <a:t>ferrat</a:t>
            </a:r>
            <a:r>
              <a:rPr lang="cs-CZ" dirty="0"/>
              <a:t>. Degustovali jsme víno a sýry.</a:t>
            </a:r>
          </a:p>
        </p:txBody>
      </p:sp>
      <p:sp>
        <p:nvSpPr>
          <p:cNvPr id="2050" name="AutoShape 2" descr="https://email.seznam.cz/imageresize/?width=1680&amp;height=908&amp;mid=163005&amp;aid=1&amp;uid=15758683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  <p:transition spd="slow" advClick="0" advTm="4540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Další aktivity školy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5359205" y="2016772"/>
            <a:ext cx="285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Sportovní kroužky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971551" y="4706927"/>
            <a:ext cx="328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   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Jezdecký kroužek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29" y="1327422"/>
            <a:ext cx="4762500" cy="3076575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531" y="2743046"/>
            <a:ext cx="3406853" cy="3406853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3240142"/>
      </p:ext>
    </p:extLst>
  </p:cSld>
  <p:clrMapOvr>
    <a:masterClrMapping/>
  </p:clrMapOvr>
  <p:transition spd="slow" advClick="0" advTm="4462"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934" y="1303275"/>
            <a:ext cx="4536559" cy="340241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0467" y="460428"/>
            <a:ext cx="6614090" cy="1046641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Zpracování potravin</a:t>
            </a:r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70" y="3015638"/>
            <a:ext cx="4455618" cy="3340836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86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0857737"/>
      </p:ext>
    </p:extLst>
  </p:cSld>
  <p:clrMapOvr>
    <a:masterClrMapping/>
  </p:clrMapOvr>
  <p:transition spd="slow" advClick="0" advTm="3581"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Kroužek teraristiky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54" y="2413592"/>
            <a:ext cx="4716314" cy="3536440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100" y="1514549"/>
            <a:ext cx="3505200" cy="46736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86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9063286"/>
      </p:ext>
    </p:extLst>
  </p:cSld>
  <p:clrMapOvr>
    <a:masterClrMapping/>
  </p:clrMapOvr>
  <p:transition spd="slow" advClick="0" advTm="4016"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Kroužek včelařský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8135" y="2123812"/>
            <a:ext cx="5169575" cy="387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862" y="2506135"/>
            <a:ext cx="4543778" cy="3407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86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4540"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Aktivity pro veřejnost</a:t>
            </a:r>
            <a:endParaRPr lang="cs-CZ" dirty="0"/>
          </a:p>
        </p:txBody>
      </p:sp>
      <p:pic>
        <p:nvPicPr>
          <p:cNvPr id="4098" name="Picture 2" descr="D:\foto\den země 2013\kráv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859" y="1794934"/>
            <a:ext cx="5961172" cy="4470879"/>
          </a:xfrm>
          <a:prstGeom prst="rect">
            <a:avLst/>
          </a:prstGeom>
          <a:noFill/>
        </p:spPr>
      </p:pic>
      <p:pic>
        <p:nvPicPr>
          <p:cNvPr id="4" name="Zástupný symbol pro obsah 3" descr="pro veřejnost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757336" y="1296159"/>
            <a:ext cx="3061065" cy="4081421"/>
          </a:xfr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6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3559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" t="1403" r="1154" b="140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Obory vzdělání a počty žáků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41-41-M/01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Agropodnikání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78-42-M/05 Přírodovědné lyceum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68-43-M/01 Právo a veřejná správa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43-41-M/01 Veterinářství</a:t>
            </a: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Celkový počet žáků školy – 376</a:t>
            </a:r>
          </a:p>
        </p:txBody>
      </p:sp>
    </p:spTree>
    <p:extLst>
      <p:ext uri="{BB962C8B-B14F-4D97-AF65-F5344CB8AC3E}">
        <p14:creationId xmlns:p14="http://schemas.microsoft.com/office/powerpoint/2010/main" val="2603107651"/>
      </p:ext>
    </p:extLst>
  </p:cSld>
  <p:clrMapOvr>
    <a:masterClrMapping/>
  </p:clrMapOvr>
  <p:transition spd="slow" advClick="0" advTm="4020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675" y="2914650"/>
            <a:ext cx="4629150" cy="3471863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28" y="242889"/>
            <a:ext cx="4743450" cy="3557587"/>
          </a:xfrm>
        </p:spPr>
      </p:pic>
      <p:sp>
        <p:nvSpPr>
          <p:cNvPr id="2" name="TextovéPole 1"/>
          <p:cNvSpPr txBox="1"/>
          <p:nvPr/>
        </p:nvSpPr>
        <p:spPr>
          <a:xfrm>
            <a:off x="5486402" y="1477108"/>
            <a:ext cx="2602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Agropodnikání</a:t>
            </a:r>
            <a:endParaRPr lang="cs-C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4907705"/>
      </p:ext>
    </p:extLst>
  </p:cSld>
  <p:clrMapOvr>
    <a:masterClrMapping/>
  </p:clrMapOvr>
  <p:transition spd="slow" advClick="0" advTm="3916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587" y="3001518"/>
            <a:ext cx="4246627" cy="3184970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83" y="285753"/>
            <a:ext cx="4573057" cy="3429793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3407839"/>
      </p:ext>
    </p:extLst>
  </p:cSld>
  <p:clrMapOvr>
    <a:masterClrMapping/>
  </p:clrMapOvr>
  <p:transition spd="slow" advClick="0" advTm="3974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63532" y="1058334"/>
            <a:ext cx="4123268" cy="999066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Přírodovědné lyceum</a:t>
            </a:r>
          </a:p>
        </p:txBody>
      </p:sp>
      <p:pic>
        <p:nvPicPr>
          <p:cNvPr id="4" name="Zástupný symbol pro obsah 3" descr="pl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19146" y="2955660"/>
            <a:ext cx="5203120" cy="3902340"/>
          </a:xfrm>
        </p:spPr>
      </p:pic>
      <p:pic>
        <p:nvPicPr>
          <p:cNvPr id="6" name="Obrázek 5" descr="ply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037" y="220133"/>
            <a:ext cx="4899378" cy="3674533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6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3858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 descr="ply_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4642" y="365128"/>
            <a:ext cx="3950855" cy="2963140"/>
          </a:xfrm>
          <a:prstGeom prst="rect">
            <a:avLst/>
          </a:prstGeom>
        </p:spPr>
      </p:pic>
      <p:pic>
        <p:nvPicPr>
          <p:cNvPr id="7" name="Zástupný symbol pro obsah 6" descr="ply_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60598" y="2398787"/>
            <a:ext cx="4954752" cy="3716063"/>
          </a:xfr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6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4419">
    <p:wipe dir="r"/>
  </p:transition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2080</TotalTime>
  <Words>497</Words>
  <Application>Microsoft Office PowerPoint</Application>
  <PresentationFormat>Předvádění na obrazovce (4:3)</PresentationFormat>
  <Paragraphs>117</Paragraphs>
  <Slides>49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5" baseType="lpstr">
      <vt:lpstr>Arial</vt:lpstr>
      <vt:lpstr>Calibri</vt:lpstr>
      <vt:lpstr>Calibri Light</vt:lpstr>
      <vt:lpstr>Times New Roman</vt:lpstr>
      <vt:lpstr>Wingdings</vt:lpstr>
      <vt:lpstr>Motiv Office</vt:lpstr>
      <vt:lpstr>Střední zemědělská škola a Střední odborná škola Poděbrady, příspěvková organizace</vt:lpstr>
      <vt:lpstr>Prezentace aplikace PowerPoint</vt:lpstr>
      <vt:lpstr>Prezentace aplikace PowerPoint</vt:lpstr>
      <vt:lpstr>Prezentace aplikace PowerPoint</vt:lpstr>
      <vt:lpstr>Obory vzdělání a počty žáků</vt:lpstr>
      <vt:lpstr>Prezentace aplikace PowerPoint</vt:lpstr>
      <vt:lpstr>Prezentace aplikace PowerPoint</vt:lpstr>
      <vt:lpstr>Přírodovědné lyceum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Multimediální laboratoř</vt:lpstr>
      <vt:lpstr>Prezentace aplikace PowerPoint</vt:lpstr>
      <vt:lpstr>Ekologická zahrada školy</vt:lpstr>
      <vt:lpstr>Ekologická zahrada školy</vt:lpstr>
      <vt:lpstr>Drobnochov školy</vt:lpstr>
      <vt:lpstr>Školní statek Poděbrady </vt:lpstr>
      <vt:lpstr>Prezentace aplikace PowerPoint</vt:lpstr>
      <vt:lpstr>Domov mládeže</vt:lpstr>
      <vt:lpstr>Domov mládeže</vt:lpstr>
      <vt:lpstr>Další vybavení školy</vt:lpstr>
      <vt:lpstr>Prezentace aplikace PowerPoint</vt:lpstr>
      <vt:lpstr>Prezentace aplikace PowerPoint</vt:lpstr>
      <vt:lpstr>Sportovní kurzy</vt:lpstr>
      <vt:lpstr>Prezentace aplikace PowerPoint</vt:lpstr>
      <vt:lpstr>Prezentace aplikace PowerPoint</vt:lpstr>
      <vt:lpstr>Odborné praxe žáků</vt:lpstr>
      <vt:lpstr>Odborné praxe žáků</vt:lpstr>
      <vt:lpstr>Centrum odborné přípravy</vt:lpstr>
      <vt:lpstr>Reprezentace školy na výstavách</vt:lpstr>
      <vt:lpstr>Výstavy chovatelů skotu</vt:lpstr>
      <vt:lpstr>Prezentace aplikace PowerPoint</vt:lpstr>
      <vt:lpstr>Erasmus+ 2006-2023</vt:lpstr>
      <vt:lpstr>Během posledních 5 let jsme navštívili: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Zahraniční spolupráce</vt:lpstr>
      <vt:lpstr>Zahraniční spolupráce</vt:lpstr>
      <vt:lpstr>Další aktivity školy</vt:lpstr>
      <vt:lpstr>Zpracování potravin</vt:lpstr>
      <vt:lpstr>Kroužek teraristiky</vt:lpstr>
      <vt:lpstr>Kroužek včelařský</vt:lpstr>
      <vt:lpstr>Aktivity pro veřejnost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SOS</dc:creator>
  <cp:lastModifiedBy>Uzivatel</cp:lastModifiedBy>
  <cp:revision>131</cp:revision>
  <dcterms:created xsi:type="dcterms:W3CDTF">2014-09-30T08:02:44Z</dcterms:created>
  <dcterms:modified xsi:type="dcterms:W3CDTF">2024-01-30T10:52:18Z</dcterms:modified>
</cp:coreProperties>
</file>